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8" r:id="rId3"/>
    <p:sldId id="257"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652"/>
    <p:restoredTop sz="87922"/>
  </p:normalViewPr>
  <p:slideViewPr>
    <p:cSldViewPr snapToGrid="0" snapToObjects="1">
      <p:cViewPr varScale="1">
        <p:scale>
          <a:sx n="55" d="100"/>
          <a:sy n="55" d="100"/>
        </p:scale>
        <p:origin x="864" y="184"/>
      </p:cViewPr>
      <p:guideLst/>
    </p:cSldViewPr>
  </p:slideViewPr>
  <p:notesTextViewPr>
    <p:cViewPr>
      <p:scale>
        <a:sx n="1" d="1"/>
        <a:sy n="1" d="1"/>
      </p:scale>
      <p:origin x="0" y="0"/>
    </p:cViewPr>
  </p:notesTextViewPr>
  <p:notesViewPr>
    <p:cSldViewPr snapToGrid="0" snapToObjects="1">
      <p:cViewPr varScale="1">
        <p:scale>
          <a:sx n="48" d="100"/>
          <a:sy n="48" d="100"/>
        </p:scale>
        <p:origin x="3024"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31A41-9FE6-DD46-8566-D02C2438E2E4}"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1C875-ADD5-6C41-8447-CA7A11856C47}" type="slidenum">
              <a:rPr lang="en-US" smtClean="0"/>
              <a:t>‹#›</a:t>
            </a:fld>
            <a:endParaRPr lang="en-US"/>
          </a:p>
        </p:txBody>
      </p:sp>
    </p:spTree>
    <p:extLst>
      <p:ext uri="{BB962C8B-B14F-4D97-AF65-F5344CB8AC3E}">
        <p14:creationId xmlns:p14="http://schemas.microsoft.com/office/powerpoint/2010/main" val="182587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71C875-ADD5-6C41-8447-CA7A11856C47}" type="slidenum">
              <a:rPr lang="en-US" smtClean="0"/>
              <a:t>1</a:t>
            </a:fld>
            <a:endParaRPr lang="en-US"/>
          </a:p>
        </p:txBody>
      </p:sp>
    </p:spTree>
    <p:extLst>
      <p:ext uri="{BB962C8B-B14F-4D97-AF65-F5344CB8AC3E}">
        <p14:creationId xmlns:p14="http://schemas.microsoft.com/office/powerpoint/2010/main" val="1171962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PRAYER FOR TODAY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God, Thank You for the gifts and talents You have given me. I want to use them and multiply them for the blessing of other people and for honoring you. Please give me a willing and obedient heart to follow Your leading. Only in this way can I be fulfilled.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71C875-ADD5-6C41-8447-CA7A11856C47}" type="slidenum">
              <a:rPr lang="en-US" smtClean="0"/>
              <a:t>10</a:t>
            </a:fld>
            <a:endParaRPr lang="en-US"/>
          </a:p>
        </p:txBody>
      </p:sp>
    </p:spTree>
    <p:extLst>
      <p:ext uri="{BB962C8B-B14F-4D97-AF65-F5344CB8AC3E}">
        <p14:creationId xmlns:p14="http://schemas.microsoft.com/office/powerpoint/2010/main" val="26115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FULFILLED WOMAN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71C875-ADD5-6C41-8447-CA7A11856C47}" type="slidenum">
              <a:rPr lang="en-US" smtClean="0"/>
              <a:t>2</a:t>
            </a:fld>
            <a:endParaRPr lang="en-US"/>
          </a:p>
        </p:txBody>
      </p:sp>
    </p:spTree>
    <p:extLst>
      <p:ext uri="{BB962C8B-B14F-4D97-AF65-F5344CB8AC3E}">
        <p14:creationId xmlns:p14="http://schemas.microsoft.com/office/powerpoint/2010/main" val="210573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“Then Peter said, ‘Silver and gold I do not have, but what I have I give you.</a:t>
            </a:r>
          </a:p>
          <a:p>
            <a:pPr marL="0" indent="0">
              <a:buNone/>
            </a:pPr>
            <a:r>
              <a:rPr lang="en-US" dirty="0" smtClean="0"/>
              <a:t>In the name of Jesus Christ of Nazareth, walk.’”</a:t>
            </a:r>
          </a:p>
          <a:p>
            <a:pPr marL="0" indent="0" algn="l">
              <a:buNone/>
            </a:pPr>
            <a:r>
              <a:rPr lang="en-US" dirty="0" smtClean="0"/>
              <a:t>Acts 3:6</a:t>
            </a:r>
            <a:endParaRPr lang="en-US" dirty="0"/>
          </a:p>
        </p:txBody>
      </p:sp>
      <p:sp>
        <p:nvSpPr>
          <p:cNvPr id="4" name="Slide Number Placeholder 3"/>
          <p:cNvSpPr>
            <a:spLocks noGrp="1"/>
          </p:cNvSpPr>
          <p:nvPr>
            <p:ph type="sldNum" sz="quarter" idx="10"/>
          </p:nvPr>
        </p:nvSpPr>
        <p:spPr/>
        <p:txBody>
          <a:bodyPr/>
          <a:lstStyle/>
          <a:p>
            <a:fld id="{7D71C875-ADD5-6C41-8447-CA7A11856C47}" type="slidenum">
              <a:rPr lang="en-US" smtClean="0"/>
              <a:t>3</a:t>
            </a:fld>
            <a:endParaRPr lang="en-US"/>
          </a:p>
        </p:txBody>
      </p:sp>
    </p:spTree>
    <p:extLst>
      <p:ext uri="{BB962C8B-B14F-4D97-AF65-F5344CB8AC3E}">
        <p14:creationId xmlns:p14="http://schemas.microsoft.com/office/powerpoint/2010/main" val="47858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9283"/>
            <a:ext cx="4114800" cy="3086100"/>
          </a:xfrm>
        </p:spPr>
      </p:sp>
      <p:sp>
        <p:nvSpPr>
          <p:cNvPr id="3" name="Notes Placeholder 2"/>
          <p:cNvSpPr>
            <a:spLocks noGrp="1"/>
          </p:cNvSpPr>
          <p:nvPr>
            <p:ph type="body" idx="1"/>
          </p:nvPr>
        </p:nvSpPr>
        <p:spPr>
          <a:xfrm>
            <a:off x="685800" y="3539942"/>
            <a:ext cx="5486400" cy="3600450"/>
          </a:xfrm>
        </p:spPr>
        <p:txBody>
          <a:bodyPr/>
          <a:lstStyle/>
          <a:p>
            <a:r>
              <a:rPr lang="en-US" sz="1200" b="1" kern="1200" dirty="0" smtClean="0">
                <a:solidFill>
                  <a:schemeClr val="tx1"/>
                </a:solidFill>
                <a:effectLst/>
                <a:latin typeface="+mn-lt"/>
                <a:ea typeface="+mn-ea"/>
                <a:cs typeface="+mn-cs"/>
              </a:rPr>
              <a:t>WHAT ARE THE EXPECTATIONS OF MY ROLE?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Parents and Grandparents.</a:t>
            </a:r>
            <a:r>
              <a:rPr lang="en-US" sz="1200" kern="1200" dirty="0" smtClean="0">
                <a:solidFill>
                  <a:schemeClr val="tx1"/>
                </a:solidFill>
                <a:effectLst/>
                <a:latin typeface="+mn-lt"/>
                <a:ea typeface="+mn-ea"/>
                <a:cs typeface="+mn-cs"/>
              </a:rPr>
              <a:t> What role did they provide for you? You may want to emulate the role your parents or grandparents set, or you may not. You may be able to accomplish some of the goals they want for you, but not others. Be realistic about your own talents.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Husband</a:t>
            </a:r>
            <a:r>
              <a:rPr lang="en-US" sz="1200" kern="1200" dirty="0" smtClean="0">
                <a:solidFill>
                  <a:schemeClr val="tx1"/>
                </a:solidFill>
                <a:effectLst/>
                <a:latin typeface="+mn-lt"/>
                <a:ea typeface="+mn-ea"/>
                <a:cs typeface="+mn-cs"/>
              </a:rPr>
              <a:t>.  We can sometimes become frustrated trying to be everything we think our husband wants us to be.  Or we can just relax and be the person he loved and married.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3.</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Church members</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Often we try to live up to the expectations we feel the church members may have for us.  Sometimes the pressure becomes too much. On the other hand, it is important to be involved and to share one’s talents. Be comfortable setting limits on how much you can do.</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Children.</a:t>
            </a:r>
            <a:r>
              <a:rPr lang="en-US" sz="1200" kern="1200" dirty="0" smtClean="0">
                <a:solidFill>
                  <a:schemeClr val="tx1"/>
                </a:solidFill>
                <a:effectLst/>
                <a:latin typeface="+mn-lt"/>
                <a:ea typeface="+mn-ea"/>
                <a:cs typeface="+mn-cs"/>
              </a:rPr>
              <a:t> There is no way we can be all that our children may want us to be. We need divine wisdom to help us. And it is important to remember that our marriage partner is our first and foremost priority.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5.</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Culture.</a:t>
            </a:r>
            <a:r>
              <a:rPr lang="en-US" sz="1200" kern="1200" dirty="0" smtClean="0">
                <a:solidFill>
                  <a:schemeClr val="tx1"/>
                </a:solidFill>
                <a:effectLst/>
                <a:latin typeface="+mn-lt"/>
                <a:ea typeface="+mn-ea"/>
                <a:cs typeface="+mn-cs"/>
              </a:rPr>
              <a:t> Cultural expectations vary around the world. Moving to another culture can change the expectations for ourselves and others around us. We need to learn to be culturally sensitive—always listening, learning, and being patient. Seek first to understand before being understood.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6.</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God.</a:t>
            </a:r>
            <a:r>
              <a:rPr lang="en-US" sz="1200" kern="1200" dirty="0" smtClean="0">
                <a:solidFill>
                  <a:schemeClr val="tx1"/>
                </a:solidFill>
                <a:effectLst/>
                <a:latin typeface="+mn-lt"/>
                <a:ea typeface="+mn-ea"/>
                <a:cs typeface="+mn-cs"/>
              </a:rPr>
              <a:t> Trying to live up to the expectations of others around us can be very tiring and hard. But what about God? What does God expect from us? Who does He expect us to be? What role does He expect us to fill?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71C875-ADD5-6C41-8447-CA7A11856C47}" type="slidenum">
              <a:rPr lang="en-US" smtClean="0"/>
              <a:t>4</a:t>
            </a:fld>
            <a:endParaRPr lang="en-US"/>
          </a:p>
        </p:txBody>
      </p:sp>
    </p:spTree>
    <p:extLst>
      <p:ext uri="{BB962C8B-B14F-4D97-AF65-F5344CB8AC3E}">
        <p14:creationId xmlns:p14="http://schemas.microsoft.com/office/powerpoint/2010/main" val="114896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G FACTOR</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 Factor (Gift Factor) is illustrated by the beggar at the gate called Beautiful in Jerusalem. Two strangers, Peter and John, looked at him and gave him what they had, the gift of healing (see Acts 3:6).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cannot give what we don’t possess. God does not expect us to give to others what He has not first given to us. As Adventist women, we are to share with people, not according to their expectations but according to the way the Lord has gifted us.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71C875-ADD5-6C41-8447-CA7A11856C47}" type="slidenum">
              <a:rPr lang="en-US" smtClean="0"/>
              <a:t>5</a:t>
            </a:fld>
            <a:endParaRPr lang="en-US"/>
          </a:p>
        </p:txBody>
      </p:sp>
    </p:spTree>
    <p:extLst>
      <p:ext uri="{BB962C8B-B14F-4D97-AF65-F5344CB8AC3E}">
        <p14:creationId xmlns:p14="http://schemas.microsoft.com/office/powerpoint/2010/main" val="115119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GIVING WHAT I HAVE</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Operating by the G Factor is freeing.  Using our gifts to bless others is so much easier when we remember we can only give what God has given us.  I might not have the gift of singing or music, but I may have the gift of a listening ear or of laughter that I can give.  God does not expect us to give what He has not given 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ESTHER’S GIFTS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there was a woman so lovely that she won a beauty contest and ended up in the king’s harem.  But Esther had more than beauty. She had a strong character and a love for the Lord and her people.  She was willing to place all her gifts on the line.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She understood that her gifts had brought her to the kingdom and “royal position for such a time as this” (Esther 4:14). Could it be that we, as Adventist women, have also come to the kingdom for this hour in earth’s history? We each have gifts, abilities, and dreams. We have talents and opportunities. What are we doing with what we have? Consider: What gifts, dreams, friendships, and interests do I have? What will not get done in my corner of the world if I do not do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71C875-ADD5-6C41-8447-CA7A11856C47}" type="slidenum">
              <a:rPr lang="en-US" smtClean="0"/>
              <a:t>6</a:t>
            </a:fld>
            <a:endParaRPr lang="en-US"/>
          </a:p>
        </p:txBody>
      </p:sp>
    </p:spTree>
    <p:extLst>
      <p:ext uri="{BB962C8B-B14F-4D97-AF65-F5344CB8AC3E}">
        <p14:creationId xmlns:p14="http://schemas.microsoft.com/office/powerpoint/2010/main" val="134127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5835"/>
            <a:ext cx="2662517" cy="1996888"/>
          </a:xfrm>
        </p:spPr>
      </p:sp>
      <p:sp>
        <p:nvSpPr>
          <p:cNvPr id="3" name="Notes Placeholder 2"/>
          <p:cNvSpPr>
            <a:spLocks noGrp="1"/>
          </p:cNvSpPr>
          <p:nvPr>
            <p:ph type="body" idx="1"/>
          </p:nvPr>
        </p:nvSpPr>
        <p:spPr>
          <a:xfrm>
            <a:off x="685799" y="2302810"/>
            <a:ext cx="5311589" cy="3600450"/>
          </a:xfrm>
        </p:spPr>
        <p:txBody>
          <a:bodyPr/>
          <a:lstStyle/>
          <a:p>
            <a:r>
              <a:rPr lang="en-US" sz="1100" b="1" kern="1200" dirty="0" smtClean="0">
                <a:solidFill>
                  <a:schemeClr val="tx1"/>
                </a:solidFill>
                <a:effectLst/>
                <a:latin typeface="+mn-lt"/>
                <a:ea typeface="+mn-ea"/>
                <a:cs typeface="+mn-cs"/>
              </a:rPr>
              <a:t>RATE </a:t>
            </a:r>
            <a:r>
              <a:rPr lang="en-US" sz="1100" b="1" kern="1200" dirty="0" smtClean="0">
                <a:solidFill>
                  <a:schemeClr val="tx1"/>
                </a:solidFill>
                <a:effectLst/>
                <a:latin typeface="+mn-lt"/>
                <a:ea typeface="+mn-ea"/>
                <a:cs typeface="+mn-cs"/>
              </a:rPr>
              <a:t>YOURSELF</a:t>
            </a:r>
            <a:r>
              <a:rPr lang="en-US" sz="1100" dirty="0" smtClean="0"/>
              <a:t>: </a:t>
            </a:r>
            <a:r>
              <a:rPr lang="en-US" sz="1100" kern="1200" dirty="0" smtClean="0">
                <a:solidFill>
                  <a:schemeClr val="tx1"/>
                </a:solidFill>
                <a:effectLst/>
                <a:latin typeface="+mn-lt"/>
                <a:ea typeface="+mn-ea"/>
                <a:cs typeface="+mn-cs"/>
              </a:rPr>
              <a:t>Below </a:t>
            </a:r>
            <a:r>
              <a:rPr lang="en-US" sz="1100" kern="1200" dirty="0" smtClean="0">
                <a:solidFill>
                  <a:schemeClr val="tx1"/>
                </a:solidFill>
                <a:effectLst/>
                <a:latin typeface="+mn-lt"/>
                <a:ea typeface="+mn-ea"/>
                <a:cs typeface="+mn-cs"/>
              </a:rPr>
              <a:t>are a few of the gifts Adventist women possess.  Check those that you have and are thus able to share.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Shopping			saving money			garage sales</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speaking			relating to kids			sewing</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singing			storytelling				crafts</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cooking			playing instrument			gardening</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organization			cleaning				parties</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writing			baking				evangelism</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decorating			flower arranging			encouragement</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nature study			thoughtfulness			listening</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helping			selling				visiting</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sensitivity			common sense			driving</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fixing things			conflict management			teaching</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drawing			Bible study				prayer</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71C875-ADD5-6C41-8447-CA7A11856C47}" type="slidenum">
              <a:rPr lang="en-US" smtClean="0"/>
              <a:t>7</a:t>
            </a:fld>
            <a:endParaRPr lang="en-US"/>
          </a:p>
        </p:txBody>
      </p:sp>
    </p:spTree>
    <p:extLst>
      <p:ext uri="{BB962C8B-B14F-4D97-AF65-F5344CB8AC3E}">
        <p14:creationId xmlns:p14="http://schemas.microsoft.com/office/powerpoint/2010/main" val="148895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82389"/>
            <a:ext cx="4114800" cy="3086100"/>
          </a:xfrm>
        </p:spPr>
      </p:sp>
      <p:sp>
        <p:nvSpPr>
          <p:cNvPr id="3" name="Notes Placeholder 2"/>
          <p:cNvSpPr>
            <a:spLocks noGrp="1"/>
          </p:cNvSpPr>
          <p:nvPr>
            <p:ph type="body" idx="1"/>
          </p:nvPr>
        </p:nvSpPr>
        <p:spPr>
          <a:xfrm>
            <a:off x="685800" y="3486154"/>
            <a:ext cx="5486400" cy="3600450"/>
          </a:xfrm>
        </p:spPr>
        <p:txBody>
          <a:bodyPr/>
          <a:lstStyle/>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you think of a time when you got into trouble trying to live up to other people’s expectations?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Make a list of all the church offices you have held. Which ones were enjoyable experiences? Which were frustrating efforts? In which were you trying to give what you did not possess?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 Read the parable of the talents in Matthew 25:14-30. Then make a list of your talents, gifts, and abilities. Try to think of at least 10 items.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 the chapter titled “Talents” in </a:t>
            </a:r>
            <a:r>
              <a:rPr lang="en-US" sz="1200" i="1" kern="1200" dirty="0" smtClean="0">
                <a:solidFill>
                  <a:schemeClr val="tx1"/>
                </a:solidFill>
                <a:effectLst/>
                <a:latin typeface="+mn-lt"/>
                <a:ea typeface="+mn-ea"/>
                <a:cs typeface="+mn-cs"/>
              </a:rPr>
              <a:t>Christ’s Object Lessons</a:t>
            </a:r>
            <a:r>
              <a:rPr lang="en-US" sz="1200" kern="1200" dirty="0" smtClean="0">
                <a:solidFill>
                  <a:schemeClr val="tx1"/>
                </a:solidFill>
                <a:effectLst/>
                <a:latin typeface="+mn-lt"/>
                <a:ea typeface="+mn-ea"/>
                <a:cs typeface="+mn-cs"/>
              </a:rPr>
              <a:t> by E. G. White. What other talents does she suggest that you have not listed? Add them to your list now. What does she suggest you can do to increase your number of talents?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Choose one of your talents that you would like to see improved. How can you enlarge it? Are there classes you can attend, an online course you can take, books you can read, or someone you know who can help you grow in that area? Make a definite plan to strengthen and use that one talent. Take the first step this week.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6.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 1 Corinthians 12, Romans 12, and Ephesians 4. Make a list of the gifts of the Spirit. Circle those that you think you have. Do you see relationships between your gifts?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have never taken a Spiritual Gifts Inventory, ask your pastor to give you one. Better yet, if possible, attend a seminar about spiritual gifts.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71C875-ADD5-6C41-8447-CA7A11856C47}" type="slidenum">
              <a:rPr lang="en-US" smtClean="0"/>
              <a:t>8</a:t>
            </a:fld>
            <a:endParaRPr lang="en-US"/>
          </a:p>
        </p:txBody>
      </p:sp>
    </p:spTree>
    <p:extLst>
      <p:ext uri="{BB962C8B-B14F-4D97-AF65-F5344CB8AC3E}">
        <p14:creationId xmlns:p14="http://schemas.microsoft.com/office/powerpoint/2010/main" val="99270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SUCCESS PRINCIPLE</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 does not expect us to give to others what He has not first given to 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 has gifted each one of us with many talents. There are special gifts that only you have. Each one of us is unique, and when we use the special gifts that God has bestowed on us, we will be fulfilled.  We need to cultivate those gifts and talents, using them to bring blessing to others and honor and glory to God.</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71C875-ADD5-6C41-8447-CA7A11856C47}" type="slidenum">
              <a:rPr lang="en-US" smtClean="0"/>
              <a:t>9</a:t>
            </a:fld>
            <a:endParaRPr lang="en-US"/>
          </a:p>
        </p:txBody>
      </p:sp>
    </p:spTree>
    <p:extLst>
      <p:ext uri="{BB962C8B-B14F-4D97-AF65-F5344CB8AC3E}">
        <p14:creationId xmlns:p14="http://schemas.microsoft.com/office/powerpoint/2010/main" val="149789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935CC0-70C2-A840-84BC-D3B1A9C4D92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202427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935CC0-70C2-A840-84BC-D3B1A9C4D92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165789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935CC0-70C2-A840-84BC-D3B1A9C4D92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67423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935CC0-70C2-A840-84BC-D3B1A9C4D92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155955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35CC0-70C2-A840-84BC-D3B1A9C4D92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13583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935CC0-70C2-A840-84BC-D3B1A9C4D923}"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148544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935CC0-70C2-A840-84BC-D3B1A9C4D923}"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131540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935CC0-70C2-A840-84BC-D3B1A9C4D923}"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184355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35CC0-70C2-A840-84BC-D3B1A9C4D923}"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81558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35CC0-70C2-A840-84BC-D3B1A9C4D923}"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12744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35CC0-70C2-A840-84BC-D3B1A9C4D923}"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72368-38F4-0E45-BA76-17D87677D38B}" type="slidenum">
              <a:rPr lang="en-US" smtClean="0"/>
              <a:t>‹#›</a:t>
            </a:fld>
            <a:endParaRPr lang="en-US"/>
          </a:p>
        </p:txBody>
      </p:sp>
    </p:spTree>
    <p:extLst>
      <p:ext uri="{BB962C8B-B14F-4D97-AF65-F5344CB8AC3E}">
        <p14:creationId xmlns:p14="http://schemas.microsoft.com/office/powerpoint/2010/main" val="9509865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35CC0-70C2-A840-84BC-D3B1A9C4D923}"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72368-38F4-0E45-BA76-17D87677D38B}" type="slidenum">
              <a:rPr lang="en-US" smtClean="0"/>
              <a:t>‹#›</a:t>
            </a:fld>
            <a:endParaRPr lang="en-US"/>
          </a:p>
        </p:txBody>
      </p:sp>
    </p:spTree>
    <p:extLst>
      <p:ext uri="{BB962C8B-B14F-4D97-AF65-F5344CB8AC3E}">
        <p14:creationId xmlns:p14="http://schemas.microsoft.com/office/powerpoint/2010/main" val="1198504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236" y="3612995"/>
            <a:ext cx="634568" cy="443900"/>
          </a:xfrm>
          <a:prstGeom prst="rect">
            <a:avLst/>
          </a:prstGeom>
        </p:spPr>
      </p:pic>
    </p:spTree>
    <p:extLst>
      <p:ext uri="{BB962C8B-B14F-4D97-AF65-F5344CB8AC3E}">
        <p14:creationId xmlns:p14="http://schemas.microsoft.com/office/powerpoint/2010/main" val="19328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7165509"/>
          </a:xfrm>
          <a:prstGeom prst="rect">
            <a:avLst/>
          </a:prstGeom>
        </p:spPr>
      </p:pic>
      <p:sp>
        <p:nvSpPr>
          <p:cNvPr id="2" name="Title 1"/>
          <p:cNvSpPr>
            <a:spLocks noGrp="1"/>
          </p:cNvSpPr>
          <p:nvPr>
            <p:ph type="title"/>
          </p:nvPr>
        </p:nvSpPr>
        <p:spPr>
          <a:xfrm>
            <a:off x="628650" y="1544999"/>
            <a:ext cx="7886700" cy="1325563"/>
          </a:xfrm>
        </p:spPr>
        <p:txBody>
          <a:bodyPr/>
          <a:lstStyle/>
          <a:p>
            <a:pPr algn="ctr"/>
            <a:r>
              <a:rPr lang="en-US" b="1" dirty="0">
                <a:solidFill>
                  <a:srgbClr val="941651"/>
                </a:solidFill>
                <a:latin typeface="+mn-lt"/>
              </a:rPr>
              <a:t>MY PRAYER FOR TODAY</a:t>
            </a:r>
            <a:br>
              <a:rPr lang="en-US" b="1" dirty="0">
                <a:solidFill>
                  <a:srgbClr val="941651"/>
                </a:solidFill>
                <a:latin typeface="+mn-lt"/>
              </a:rPr>
            </a:br>
            <a:r>
              <a:rPr lang="en-US" b="1" dirty="0">
                <a:solidFill>
                  <a:srgbClr val="941651"/>
                </a:solidFill>
                <a:latin typeface="+mn-lt"/>
              </a:rPr>
              <a:t> </a:t>
            </a:r>
          </a:p>
        </p:txBody>
      </p:sp>
      <p:sp>
        <p:nvSpPr>
          <p:cNvPr id="3" name="Content Placeholder 2"/>
          <p:cNvSpPr>
            <a:spLocks noGrp="1"/>
          </p:cNvSpPr>
          <p:nvPr>
            <p:ph idx="1"/>
          </p:nvPr>
        </p:nvSpPr>
        <p:spPr>
          <a:xfrm>
            <a:off x="746638" y="2710528"/>
            <a:ext cx="7886700" cy="3852501"/>
          </a:xfrm>
        </p:spPr>
        <p:txBody>
          <a:bodyPr>
            <a:normAutofit/>
          </a:bodyPr>
          <a:lstStyle/>
          <a:p>
            <a:pPr marL="0" indent="0" algn="ctr">
              <a:lnSpc>
                <a:spcPct val="100000"/>
              </a:lnSpc>
              <a:buNone/>
            </a:pPr>
            <a:r>
              <a:rPr lang="en-US" sz="3200" dirty="0" smtClean="0"/>
              <a:t>Dear </a:t>
            </a:r>
            <a:r>
              <a:rPr lang="en-US" sz="3200" dirty="0"/>
              <a:t>God, Thank You for the gifts and talents You have given me. I want to use them and multiply them for the blessing of other people and for honoring you. Please give me a willing and obedient heart to follow Your leading. Only in this way can I be fulfilled. </a:t>
            </a:r>
          </a:p>
        </p:txBody>
      </p:sp>
    </p:spTree>
    <p:extLst>
      <p:ext uri="{BB962C8B-B14F-4D97-AF65-F5344CB8AC3E}">
        <p14:creationId xmlns:p14="http://schemas.microsoft.com/office/powerpoint/2010/main" val="63504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2" name="Title 1"/>
          <p:cNvSpPr>
            <a:spLocks noGrp="1"/>
          </p:cNvSpPr>
          <p:nvPr>
            <p:ph type="title"/>
          </p:nvPr>
        </p:nvSpPr>
        <p:spPr>
          <a:xfrm>
            <a:off x="1100602" y="4819143"/>
            <a:ext cx="7886700" cy="1325563"/>
          </a:xfrm>
        </p:spPr>
        <p:txBody>
          <a:bodyPr>
            <a:normAutofit/>
          </a:bodyPr>
          <a:lstStyle/>
          <a:p>
            <a:pPr marL="0" indent="0"/>
            <a:r>
              <a:rPr lang="en-US" sz="4000" b="1" dirty="0">
                <a:solidFill>
                  <a:srgbClr val="009193"/>
                </a:solidFill>
              </a:rPr>
              <a:t>A </a:t>
            </a:r>
            <a:r>
              <a:rPr lang="en-US" sz="4000" b="1" i="1" dirty="0">
                <a:solidFill>
                  <a:srgbClr val="009193"/>
                </a:solidFill>
                <a:latin typeface="Palatino Linotype" charset="0"/>
                <a:ea typeface="Palatino Linotype" charset="0"/>
                <a:cs typeface="Palatino Linotype" charset="0"/>
              </a:rPr>
              <a:t>F</a:t>
            </a:r>
            <a:r>
              <a:rPr lang="en-US" sz="4000" b="1" i="1" dirty="0" smtClean="0">
                <a:solidFill>
                  <a:srgbClr val="009193"/>
                </a:solidFill>
                <a:latin typeface="Palatino Linotype" charset="0"/>
                <a:ea typeface="Palatino Linotype" charset="0"/>
                <a:cs typeface="Palatino Linotype" charset="0"/>
              </a:rPr>
              <a:t>ulfilled </a:t>
            </a:r>
            <a:r>
              <a:rPr lang="en-US" sz="4000" b="1" dirty="0" smtClean="0">
                <a:solidFill>
                  <a:srgbClr val="009193"/>
                </a:solidFill>
                <a:latin typeface="+mn-lt"/>
                <a:ea typeface="Palatino Linotype" charset="0"/>
                <a:cs typeface="Palatino Linotype" charset="0"/>
              </a:rPr>
              <a:t>Woman: </a:t>
            </a:r>
            <a:r>
              <a:rPr lang="en-US" sz="4000" b="1" i="1" dirty="0" smtClean="0">
                <a:solidFill>
                  <a:schemeClr val="bg1"/>
                </a:solidFill>
                <a:latin typeface="Palatino Linotype" charset="0"/>
                <a:ea typeface="Palatino Linotype" charset="0"/>
                <a:cs typeface="Palatino Linotype" charset="0"/>
              </a:rPr>
              <a:t>Lesson 2</a:t>
            </a:r>
            <a:endParaRPr lang="en-US" sz="4000" b="1"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78486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3" name="Content Placeholder 2"/>
          <p:cNvSpPr>
            <a:spLocks noGrp="1"/>
          </p:cNvSpPr>
          <p:nvPr>
            <p:ph idx="1"/>
          </p:nvPr>
        </p:nvSpPr>
        <p:spPr>
          <a:xfrm>
            <a:off x="501441" y="3123485"/>
            <a:ext cx="8141109" cy="2451407"/>
          </a:xfrm>
        </p:spPr>
        <p:txBody>
          <a:bodyPr>
            <a:noAutofit/>
          </a:bodyPr>
          <a:lstStyle/>
          <a:p>
            <a:pPr marL="0" indent="0" algn="ctr">
              <a:buNone/>
            </a:pPr>
            <a:r>
              <a:rPr lang="en-US" sz="3600" dirty="0" smtClean="0">
                <a:solidFill>
                  <a:srgbClr val="941651"/>
                </a:solidFill>
              </a:rPr>
              <a:t>“</a:t>
            </a:r>
            <a:r>
              <a:rPr lang="en-US" sz="3600" dirty="0">
                <a:solidFill>
                  <a:srgbClr val="941651"/>
                </a:solidFill>
              </a:rPr>
              <a:t>Then Peter said, ‘Silver and gold I do not have, but what I have I give </a:t>
            </a:r>
            <a:r>
              <a:rPr lang="en-US" sz="3600" dirty="0" smtClean="0">
                <a:solidFill>
                  <a:srgbClr val="941651"/>
                </a:solidFill>
              </a:rPr>
              <a:t>you. In </a:t>
            </a:r>
            <a:r>
              <a:rPr lang="en-US" sz="3600" dirty="0">
                <a:solidFill>
                  <a:srgbClr val="941651"/>
                </a:solidFill>
              </a:rPr>
              <a:t>the name of Jesus Christ of Nazareth, walk.’”</a:t>
            </a:r>
          </a:p>
          <a:p>
            <a:pPr marL="0" indent="0" algn="ctr">
              <a:buNone/>
            </a:pPr>
            <a:r>
              <a:rPr lang="en-US" sz="3200" dirty="0">
                <a:solidFill>
                  <a:srgbClr val="941651"/>
                </a:solidFill>
              </a:rPr>
              <a:t>Acts 3:6</a:t>
            </a:r>
          </a:p>
        </p:txBody>
      </p:sp>
    </p:spTree>
    <p:extLst>
      <p:ext uri="{BB962C8B-B14F-4D97-AF65-F5344CB8AC3E}">
        <p14:creationId xmlns:p14="http://schemas.microsoft.com/office/powerpoint/2010/main" val="103368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7165509"/>
          </a:xfrm>
          <a:prstGeom prst="rect">
            <a:avLst/>
          </a:prstGeom>
        </p:spPr>
      </p:pic>
      <p:sp>
        <p:nvSpPr>
          <p:cNvPr id="2" name="Title 1"/>
          <p:cNvSpPr>
            <a:spLocks noGrp="1"/>
          </p:cNvSpPr>
          <p:nvPr>
            <p:ph type="title"/>
          </p:nvPr>
        </p:nvSpPr>
        <p:spPr>
          <a:xfrm>
            <a:off x="628650" y="1279526"/>
            <a:ext cx="7886700" cy="1325563"/>
          </a:xfrm>
        </p:spPr>
        <p:txBody>
          <a:bodyPr>
            <a:normAutofit fontScale="90000"/>
          </a:bodyPr>
          <a:lstStyle/>
          <a:p>
            <a:pPr algn="ctr"/>
            <a:r>
              <a:rPr lang="en-US" b="1" dirty="0">
                <a:solidFill>
                  <a:srgbClr val="941651"/>
                </a:solidFill>
                <a:latin typeface="+mn-lt"/>
              </a:rPr>
              <a:t>WHAT ARE </a:t>
            </a:r>
            <a:r>
              <a:rPr lang="en-US" b="1">
                <a:solidFill>
                  <a:srgbClr val="941651"/>
                </a:solidFill>
                <a:latin typeface="+mn-lt"/>
              </a:rPr>
              <a:t>THE </a:t>
            </a:r>
            <a:r>
              <a:rPr lang="en-US" b="1" smtClean="0">
                <a:solidFill>
                  <a:srgbClr val="941651"/>
                </a:solidFill>
                <a:latin typeface="+mn-lt"/>
              </a:rPr>
              <a:t/>
            </a:r>
            <a:br>
              <a:rPr lang="en-US" b="1" smtClean="0">
                <a:solidFill>
                  <a:srgbClr val="941651"/>
                </a:solidFill>
                <a:latin typeface="+mn-lt"/>
              </a:rPr>
            </a:br>
            <a:r>
              <a:rPr lang="en-US" b="1" smtClean="0">
                <a:solidFill>
                  <a:srgbClr val="941651"/>
                </a:solidFill>
                <a:latin typeface="+mn-lt"/>
              </a:rPr>
              <a:t>EXPECTATIONS </a:t>
            </a:r>
            <a:r>
              <a:rPr lang="en-US" b="1" dirty="0">
                <a:solidFill>
                  <a:srgbClr val="941651"/>
                </a:solidFill>
                <a:latin typeface="+mn-lt"/>
              </a:rPr>
              <a:t>OF MY ROLE?</a:t>
            </a:r>
            <a:br>
              <a:rPr lang="en-US" b="1" dirty="0">
                <a:solidFill>
                  <a:srgbClr val="941651"/>
                </a:solidFill>
                <a:latin typeface="+mn-lt"/>
              </a:rPr>
            </a:br>
            <a:r>
              <a:rPr lang="en-US" b="1" dirty="0">
                <a:solidFill>
                  <a:srgbClr val="941651"/>
                </a:solidFill>
                <a:latin typeface="+mn-lt"/>
              </a:rPr>
              <a:t> </a:t>
            </a:r>
          </a:p>
        </p:txBody>
      </p:sp>
      <p:sp>
        <p:nvSpPr>
          <p:cNvPr id="3" name="Content Placeholder 2"/>
          <p:cNvSpPr>
            <a:spLocks noGrp="1"/>
          </p:cNvSpPr>
          <p:nvPr>
            <p:ph idx="1"/>
          </p:nvPr>
        </p:nvSpPr>
        <p:spPr>
          <a:xfrm>
            <a:off x="1425064" y="2773500"/>
            <a:ext cx="6303092" cy="4010759"/>
          </a:xfrm>
        </p:spPr>
        <p:txBody>
          <a:bodyPr>
            <a:normAutofit/>
          </a:bodyPr>
          <a:lstStyle/>
          <a:p>
            <a:pPr marL="514350" indent="-514350">
              <a:buFont typeface="+mj-lt"/>
              <a:buAutoNum type="arabicPeriod"/>
            </a:pPr>
            <a:r>
              <a:rPr lang="en-US" sz="3600" dirty="0"/>
              <a:t>Parents and </a:t>
            </a:r>
            <a:r>
              <a:rPr lang="en-US" sz="3600" dirty="0" smtClean="0"/>
              <a:t>Grandparents</a:t>
            </a:r>
            <a:r>
              <a:rPr lang="en-US" sz="3600" dirty="0"/>
              <a:t> </a:t>
            </a:r>
          </a:p>
          <a:p>
            <a:pPr marL="514350" indent="-514350">
              <a:buFont typeface="+mj-lt"/>
              <a:buAutoNum type="arabicPeriod"/>
            </a:pPr>
            <a:r>
              <a:rPr lang="en-US" sz="3600" dirty="0" smtClean="0"/>
              <a:t>Husband</a:t>
            </a:r>
            <a:endParaRPr lang="en-US" sz="3600" dirty="0"/>
          </a:p>
          <a:p>
            <a:pPr marL="514350" indent="-514350">
              <a:buFont typeface="+mj-lt"/>
              <a:buAutoNum type="arabicPeriod"/>
            </a:pPr>
            <a:r>
              <a:rPr lang="en-US" sz="3600" dirty="0" smtClean="0"/>
              <a:t>Church </a:t>
            </a:r>
            <a:r>
              <a:rPr lang="en-US" sz="3600" dirty="0"/>
              <a:t>members</a:t>
            </a:r>
            <a:r>
              <a:rPr lang="en-US" sz="3600" i="1" dirty="0"/>
              <a:t>.</a:t>
            </a:r>
            <a:r>
              <a:rPr lang="en-US" sz="3600" dirty="0"/>
              <a:t>  </a:t>
            </a:r>
          </a:p>
          <a:p>
            <a:pPr marL="514350" indent="-514350">
              <a:buFont typeface="+mj-lt"/>
              <a:buAutoNum type="arabicPeriod"/>
            </a:pPr>
            <a:r>
              <a:rPr lang="en-US" sz="3600" dirty="0" smtClean="0"/>
              <a:t>Children</a:t>
            </a:r>
          </a:p>
          <a:p>
            <a:pPr marL="514350" indent="-514350">
              <a:buFont typeface="+mj-lt"/>
              <a:buAutoNum type="arabicPeriod"/>
            </a:pPr>
            <a:r>
              <a:rPr lang="en-US" sz="3600" dirty="0" smtClean="0"/>
              <a:t>Culture</a:t>
            </a:r>
          </a:p>
          <a:p>
            <a:pPr marL="514350" indent="-514350">
              <a:buFont typeface="+mj-lt"/>
              <a:buAutoNum type="arabicPeriod"/>
            </a:pPr>
            <a:r>
              <a:rPr lang="en-US" sz="3600" dirty="0" smtClean="0"/>
              <a:t>God</a:t>
            </a:r>
            <a:r>
              <a:rPr lang="en-US" sz="3600" dirty="0"/>
              <a:t>. </a:t>
            </a:r>
          </a:p>
        </p:txBody>
      </p:sp>
    </p:spTree>
    <p:extLst>
      <p:ext uri="{BB962C8B-B14F-4D97-AF65-F5344CB8AC3E}">
        <p14:creationId xmlns:p14="http://schemas.microsoft.com/office/powerpoint/2010/main" val="120665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2" name="Title 1"/>
          <p:cNvSpPr>
            <a:spLocks noGrp="1"/>
          </p:cNvSpPr>
          <p:nvPr>
            <p:ph type="title"/>
          </p:nvPr>
        </p:nvSpPr>
        <p:spPr>
          <a:xfrm>
            <a:off x="717141" y="1220535"/>
            <a:ext cx="7886700" cy="1325563"/>
          </a:xfrm>
        </p:spPr>
        <p:txBody>
          <a:bodyPr/>
          <a:lstStyle/>
          <a:p>
            <a:r>
              <a:rPr lang="en-US" b="1" dirty="0">
                <a:solidFill>
                  <a:schemeClr val="bg1"/>
                </a:solidFill>
                <a:latin typeface="+mn-lt"/>
              </a:rPr>
              <a:t>THE G FACTOR</a:t>
            </a:r>
            <a:endParaRPr lang="en-US" dirty="0">
              <a:solidFill>
                <a:schemeClr val="bg1"/>
              </a:solidFill>
              <a:latin typeface="+mn-lt"/>
            </a:endParaRPr>
          </a:p>
        </p:txBody>
      </p:sp>
      <p:sp>
        <p:nvSpPr>
          <p:cNvPr id="3" name="Content Placeholder 2"/>
          <p:cNvSpPr>
            <a:spLocks noGrp="1"/>
          </p:cNvSpPr>
          <p:nvPr>
            <p:ph idx="1"/>
          </p:nvPr>
        </p:nvSpPr>
        <p:spPr>
          <a:xfrm>
            <a:off x="628650" y="2887510"/>
            <a:ext cx="7886700" cy="2215433"/>
          </a:xfrm>
        </p:spPr>
        <p:txBody>
          <a:bodyPr>
            <a:noAutofit/>
          </a:bodyPr>
          <a:lstStyle/>
          <a:p>
            <a:pPr marL="0" indent="0" algn="ctr">
              <a:buNone/>
            </a:pPr>
            <a:r>
              <a:rPr lang="en-US" sz="3200" dirty="0"/>
              <a:t>The G Factor (Gift Factor) is illustrated by the beggar at the gate called Beautiful in Jerusalem. Two strangers, Peter and John, looked at him and gave him what they had, the gift of healing </a:t>
            </a:r>
            <a:endParaRPr lang="en-US" sz="3200" dirty="0" smtClean="0"/>
          </a:p>
          <a:p>
            <a:pPr marL="0" indent="0" algn="ctr">
              <a:buNone/>
            </a:pPr>
            <a:r>
              <a:rPr lang="en-US" dirty="0" smtClean="0"/>
              <a:t>(</a:t>
            </a:r>
            <a:r>
              <a:rPr lang="en-US" dirty="0"/>
              <a:t>see Acts 3:6).  </a:t>
            </a:r>
          </a:p>
        </p:txBody>
      </p:sp>
    </p:spTree>
    <p:extLst>
      <p:ext uri="{BB962C8B-B14F-4D97-AF65-F5344CB8AC3E}">
        <p14:creationId xmlns:p14="http://schemas.microsoft.com/office/powerpoint/2010/main" val="69787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2" name="Title 1"/>
          <p:cNvSpPr>
            <a:spLocks noGrp="1"/>
          </p:cNvSpPr>
          <p:nvPr>
            <p:ph type="title"/>
          </p:nvPr>
        </p:nvSpPr>
        <p:spPr>
          <a:xfrm>
            <a:off x="481165" y="1220534"/>
            <a:ext cx="5182215" cy="1325563"/>
          </a:xfrm>
        </p:spPr>
        <p:txBody>
          <a:bodyPr/>
          <a:lstStyle/>
          <a:p>
            <a:r>
              <a:rPr lang="en-US" b="1" dirty="0">
                <a:solidFill>
                  <a:schemeClr val="bg1"/>
                </a:solidFill>
                <a:latin typeface="+mn-lt"/>
              </a:rPr>
              <a:t>GIVING WHAT I HAVE</a:t>
            </a:r>
            <a:endParaRPr lang="en-US" dirty="0">
              <a:solidFill>
                <a:schemeClr val="bg1"/>
              </a:solidFill>
              <a:latin typeface="+mn-lt"/>
            </a:endParaRPr>
          </a:p>
        </p:txBody>
      </p:sp>
      <p:sp>
        <p:nvSpPr>
          <p:cNvPr id="3" name="Content Placeholder 2"/>
          <p:cNvSpPr>
            <a:spLocks noGrp="1"/>
          </p:cNvSpPr>
          <p:nvPr>
            <p:ph idx="1"/>
          </p:nvPr>
        </p:nvSpPr>
        <p:spPr>
          <a:xfrm>
            <a:off x="628650" y="3123486"/>
            <a:ext cx="7886700" cy="2775872"/>
          </a:xfrm>
        </p:spPr>
        <p:txBody>
          <a:bodyPr>
            <a:normAutofit/>
          </a:bodyPr>
          <a:lstStyle/>
          <a:p>
            <a:pPr marL="0" indent="0" algn="ctr">
              <a:lnSpc>
                <a:spcPct val="100000"/>
              </a:lnSpc>
              <a:buNone/>
            </a:pPr>
            <a:r>
              <a:rPr lang="en-US" sz="3600" dirty="0"/>
              <a:t>Using our gifts to bless others is so much easier when we remember we can only give what God has given us. </a:t>
            </a:r>
          </a:p>
        </p:txBody>
      </p:sp>
    </p:spTree>
    <p:extLst>
      <p:ext uri="{BB962C8B-B14F-4D97-AF65-F5344CB8AC3E}">
        <p14:creationId xmlns:p14="http://schemas.microsoft.com/office/powerpoint/2010/main" val="84264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2" name="Title 1"/>
          <p:cNvSpPr>
            <a:spLocks noGrp="1"/>
          </p:cNvSpPr>
          <p:nvPr>
            <p:ph type="title"/>
          </p:nvPr>
        </p:nvSpPr>
        <p:spPr>
          <a:xfrm>
            <a:off x="717141" y="1486005"/>
            <a:ext cx="7886700" cy="1325563"/>
          </a:xfrm>
        </p:spPr>
        <p:txBody>
          <a:bodyPr/>
          <a:lstStyle/>
          <a:p>
            <a:r>
              <a:rPr lang="en-US" b="1" dirty="0">
                <a:solidFill>
                  <a:schemeClr val="bg1"/>
                </a:solidFill>
                <a:latin typeface="+mn-lt"/>
              </a:rPr>
              <a:t>RATE YOURSELF</a:t>
            </a:r>
            <a:br>
              <a:rPr lang="en-US" b="1" dirty="0">
                <a:solidFill>
                  <a:schemeClr val="bg1"/>
                </a:solidFill>
                <a:latin typeface="+mn-lt"/>
              </a:rPr>
            </a:br>
            <a:r>
              <a:rPr lang="en-US" b="1" dirty="0">
                <a:solidFill>
                  <a:schemeClr val="bg1"/>
                </a:solidFill>
                <a:latin typeface="+mn-lt"/>
              </a:rPr>
              <a:t> </a:t>
            </a:r>
          </a:p>
        </p:txBody>
      </p:sp>
      <p:sp>
        <p:nvSpPr>
          <p:cNvPr id="3" name="Content Placeholder 2"/>
          <p:cNvSpPr>
            <a:spLocks noGrp="1"/>
          </p:cNvSpPr>
          <p:nvPr>
            <p:ph idx="1"/>
          </p:nvPr>
        </p:nvSpPr>
        <p:spPr>
          <a:xfrm>
            <a:off x="628650" y="2976001"/>
            <a:ext cx="7512460" cy="2362916"/>
          </a:xfrm>
        </p:spPr>
        <p:txBody>
          <a:bodyPr>
            <a:normAutofit/>
          </a:bodyPr>
          <a:lstStyle/>
          <a:p>
            <a:pPr marL="0" indent="0" algn="ctr">
              <a:lnSpc>
                <a:spcPct val="100000"/>
              </a:lnSpc>
              <a:buNone/>
            </a:pPr>
            <a:r>
              <a:rPr lang="en-US" sz="3600" dirty="0" smtClean="0"/>
              <a:t>Below </a:t>
            </a:r>
            <a:r>
              <a:rPr lang="en-US" sz="3600" dirty="0"/>
              <a:t>are a few of the gifts Adventist women possess.  Check those that you have and are thus able to share.</a:t>
            </a:r>
          </a:p>
        </p:txBody>
      </p:sp>
    </p:spTree>
    <p:extLst>
      <p:ext uri="{BB962C8B-B14F-4D97-AF65-F5344CB8AC3E}">
        <p14:creationId xmlns:p14="http://schemas.microsoft.com/office/powerpoint/2010/main" val="54724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2" name="Title 1"/>
          <p:cNvSpPr>
            <a:spLocks noGrp="1"/>
          </p:cNvSpPr>
          <p:nvPr>
            <p:ph type="title"/>
          </p:nvPr>
        </p:nvSpPr>
        <p:spPr>
          <a:xfrm>
            <a:off x="156700" y="896071"/>
            <a:ext cx="5772150" cy="1325563"/>
          </a:xfrm>
        </p:spPr>
        <p:txBody>
          <a:bodyPr>
            <a:normAutofit/>
          </a:bodyPr>
          <a:lstStyle/>
          <a:p>
            <a:pPr algn="ctr"/>
            <a:r>
              <a:rPr lang="en-US" sz="4000" b="1" dirty="0">
                <a:solidFill>
                  <a:schemeClr val="bg1"/>
                </a:solidFill>
                <a:latin typeface="+mn-lt"/>
              </a:rPr>
              <a:t>PERSONAL GROWTH EXERCISES</a:t>
            </a:r>
            <a:endParaRPr lang="en-US" sz="4000" dirty="0">
              <a:solidFill>
                <a:schemeClr val="bg1"/>
              </a:solidFill>
              <a:latin typeface="+mn-lt"/>
            </a:endParaRPr>
          </a:p>
        </p:txBody>
      </p:sp>
      <p:sp>
        <p:nvSpPr>
          <p:cNvPr id="3" name="Content Placeholder 2"/>
          <p:cNvSpPr>
            <a:spLocks noGrp="1"/>
          </p:cNvSpPr>
          <p:nvPr>
            <p:ph idx="1"/>
          </p:nvPr>
        </p:nvSpPr>
        <p:spPr>
          <a:xfrm>
            <a:off x="628650" y="3093989"/>
            <a:ext cx="7886700" cy="1861472"/>
          </a:xfrm>
        </p:spPr>
        <p:txBody>
          <a:bodyPr>
            <a:normAutofit fontScale="92500"/>
          </a:bodyPr>
          <a:lstStyle/>
          <a:p>
            <a:pPr marL="0" indent="0">
              <a:lnSpc>
                <a:spcPct val="150000"/>
              </a:lnSpc>
              <a:buNone/>
            </a:pPr>
            <a:r>
              <a:rPr lang="en-US" sz="3200" dirty="0"/>
              <a:t>Can you think of a time when you got into trouble trying to live up to other people’s expectations?  </a:t>
            </a:r>
          </a:p>
        </p:txBody>
      </p:sp>
    </p:spTree>
    <p:extLst>
      <p:ext uri="{BB962C8B-B14F-4D97-AF65-F5344CB8AC3E}">
        <p14:creationId xmlns:p14="http://schemas.microsoft.com/office/powerpoint/2010/main" val="22675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2" name="Title 1"/>
          <p:cNvSpPr>
            <a:spLocks noGrp="1"/>
          </p:cNvSpPr>
          <p:nvPr>
            <p:ph type="title"/>
          </p:nvPr>
        </p:nvSpPr>
        <p:spPr>
          <a:xfrm>
            <a:off x="628650" y="1250031"/>
            <a:ext cx="7886700" cy="1325563"/>
          </a:xfrm>
        </p:spPr>
        <p:txBody>
          <a:bodyPr/>
          <a:lstStyle/>
          <a:p>
            <a:r>
              <a:rPr lang="en-US" b="1" dirty="0">
                <a:solidFill>
                  <a:schemeClr val="bg1"/>
                </a:solidFill>
                <a:latin typeface="+mn-lt"/>
              </a:rPr>
              <a:t>SUCCESS PRINCIPLE</a:t>
            </a:r>
            <a:endParaRPr lang="en-US" dirty="0">
              <a:solidFill>
                <a:schemeClr val="bg1"/>
              </a:solidFill>
              <a:latin typeface="+mn-lt"/>
            </a:endParaRPr>
          </a:p>
        </p:txBody>
      </p:sp>
      <p:sp>
        <p:nvSpPr>
          <p:cNvPr id="3" name="Content Placeholder 2"/>
          <p:cNvSpPr>
            <a:spLocks noGrp="1"/>
          </p:cNvSpPr>
          <p:nvPr>
            <p:ph idx="1"/>
          </p:nvPr>
        </p:nvSpPr>
        <p:spPr>
          <a:xfrm>
            <a:off x="1159592" y="3093987"/>
            <a:ext cx="6686550" cy="1507510"/>
          </a:xfrm>
        </p:spPr>
        <p:txBody>
          <a:bodyPr>
            <a:noAutofit/>
          </a:bodyPr>
          <a:lstStyle/>
          <a:p>
            <a:pPr marL="0" indent="0" algn="ctr">
              <a:buNone/>
            </a:pPr>
            <a:r>
              <a:rPr lang="en-US" sz="4000" dirty="0">
                <a:solidFill>
                  <a:srgbClr val="941651"/>
                </a:solidFill>
              </a:rPr>
              <a:t>God does not expect us to give to others what He has not first given to us.</a:t>
            </a:r>
          </a:p>
        </p:txBody>
      </p:sp>
    </p:spTree>
    <p:extLst>
      <p:ext uri="{BB962C8B-B14F-4D97-AF65-F5344CB8AC3E}">
        <p14:creationId xmlns:p14="http://schemas.microsoft.com/office/powerpoint/2010/main" val="1938933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617</Words>
  <Application>Microsoft Macintosh PowerPoint</Application>
  <PresentationFormat>On-screen Show (4:3)</PresentationFormat>
  <Paragraphs>111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Calibri Light</vt:lpstr>
      <vt:lpstr>Palatino Linotype</vt:lpstr>
      <vt:lpstr>Arial</vt:lpstr>
      <vt:lpstr>Office Theme</vt:lpstr>
      <vt:lpstr>PowerPoint Presentation</vt:lpstr>
      <vt:lpstr>A Fulfilled Woman: Lesson 2</vt:lpstr>
      <vt:lpstr>PowerPoint Presentation</vt:lpstr>
      <vt:lpstr>WHAT ARE THE  EXPECTATIONS OF MY ROLE?  </vt:lpstr>
      <vt:lpstr>THE G FACTOR</vt:lpstr>
      <vt:lpstr>GIVING WHAT I HAVE</vt:lpstr>
      <vt:lpstr>RATE YOURSELF  </vt:lpstr>
      <vt:lpstr>PERSONAL GROWTH EXERCISES</vt:lpstr>
      <vt:lpstr>SUCCESS PRINCIPLE</vt:lpstr>
      <vt:lpstr>MY PRAYER FOR TODAY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10</cp:revision>
  <dcterms:created xsi:type="dcterms:W3CDTF">2016-03-01T15:04:39Z</dcterms:created>
  <dcterms:modified xsi:type="dcterms:W3CDTF">2016-03-04T16:49:57Z</dcterms:modified>
</cp:coreProperties>
</file>